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3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7" r:id="rId19"/>
    <p:sldId id="278" r:id="rId20"/>
    <p:sldId id="279" r:id="rId21"/>
    <p:sldId id="280" r:id="rId2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78" autoAdjust="0"/>
    <p:restoredTop sz="94673" autoAdjust="0"/>
  </p:normalViewPr>
  <p:slideViewPr>
    <p:cSldViewPr snapToGrid="0">
      <p:cViewPr varScale="1">
        <p:scale>
          <a:sx n="105" d="100"/>
          <a:sy n="105" d="100"/>
        </p:scale>
        <p:origin x="786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C79172-A633-41D7-813A-B04A56319D1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E5626E-B76C-4D0E-9E27-E8FB008B2FFF}">
      <dgm:prSet/>
      <dgm:spPr/>
      <dgm:t>
        <a:bodyPr/>
        <a:lstStyle/>
        <a:p>
          <a:r>
            <a:rPr lang="en-US" dirty="0"/>
            <a:t>Splitter</a:t>
          </a:r>
        </a:p>
      </dgm:t>
    </dgm:pt>
    <dgm:pt modelId="{3148DF31-A148-4854-8AD2-9C2338764C58}" type="parTrans" cxnId="{EEE52E98-E94D-4032-9122-44C87B40A218}">
      <dgm:prSet/>
      <dgm:spPr/>
      <dgm:t>
        <a:bodyPr/>
        <a:lstStyle/>
        <a:p>
          <a:endParaRPr lang="en-US"/>
        </a:p>
      </dgm:t>
    </dgm:pt>
    <dgm:pt modelId="{9AE9D484-A92B-498C-9033-CABBCD4AD66E}" type="sibTrans" cxnId="{EEE52E98-E94D-4032-9122-44C87B40A218}">
      <dgm:prSet/>
      <dgm:spPr/>
      <dgm:t>
        <a:bodyPr/>
        <a:lstStyle/>
        <a:p>
          <a:endParaRPr lang="en-US"/>
        </a:p>
      </dgm:t>
    </dgm:pt>
    <dgm:pt modelId="{A4CFD1D0-C608-4E1E-865E-1E2530AA2E7C}">
      <dgm:prSet/>
      <dgm:spPr/>
      <dgm:t>
        <a:bodyPr/>
        <a:lstStyle/>
        <a:p>
          <a:r>
            <a:rPr lang="en-US"/>
            <a:t>Comparator</a:t>
          </a:r>
        </a:p>
      </dgm:t>
    </dgm:pt>
    <dgm:pt modelId="{3A810018-B367-4BB3-88BC-F47DDD0E198B}" type="parTrans" cxnId="{E6F552D4-C9D8-4A50-99C4-1491CCC8AC48}">
      <dgm:prSet/>
      <dgm:spPr/>
      <dgm:t>
        <a:bodyPr/>
        <a:lstStyle/>
        <a:p>
          <a:endParaRPr lang="en-US"/>
        </a:p>
      </dgm:t>
    </dgm:pt>
    <dgm:pt modelId="{D706C230-F8F8-40B4-99DE-930AD982A4B5}" type="sibTrans" cxnId="{E6F552D4-C9D8-4A50-99C4-1491CCC8AC48}">
      <dgm:prSet/>
      <dgm:spPr/>
      <dgm:t>
        <a:bodyPr/>
        <a:lstStyle/>
        <a:p>
          <a:endParaRPr lang="en-US"/>
        </a:p>
      </dgm:t>
    </dgm:pt>
    <dgm:pt modelId="{E827A0D4-FECD-4DCA-AFDD-286F3AD66635}">
      <dgm:prSet/>
      <dgm:spPr/>
      <dgm:t>
        <a:bodyPr/>
        <a:lstStyle/>
        <a:p>
          <a:r>
            <a:rPr lang="en-US"/>
            <a:t>Solver</a:t>
          </a:r>
        </a:p>
      </dgm:t>
    </dgm:pt>
    <dgm:pt modelId="{865E0AEE-58DC-4836-BA8C-4EB58012432E}" type="parTrans" cxnId="{22D9CCEF-4314-4EA5-AAA4-EC1FB04D2981}">
      <dgm:prSet/>
      <dgm:spPr/>
      <dgm:t>
        <a:bodyPr/>
        <a:lstStyle/>
        <a:p>
          <a:endParaRPr lang="en-US"/>
        </a:p>
      </dgm:t>
    </dgm:pt>
    <dgm:pt modelId="{3985D1C4-42E0-48A2-AAEF-69AEFB021A22}" type="sibTrans" cxnId="{22D9CCEF-4314-4EA5-AAA4-EC1FB04D2981}">
      <dgm:prSet/>
      <dgm:spPr/>
      <dgm:t>
        <a:bodyPr/>
        <a:lstStyle/>
        <a:p>
          <a:endParaRPr lang="en-US"/>
        </a:p>
      </dgm:t>
    </dgm:pt>
    <dgm:pt modelId="{4E80EFEC-4BC2-40E6-A6F6-871B4CC1D48A}" type="pres">
      <dgm:prSet presAssocID="{7DC79172-A633-41D7-813A-B04A56319D1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8561C7D-AD7B-4603-89AC-4E88282572C0}" type="pres">
      <dgm:prSet presAssocID="{56E5626E-B76C-4D0E-9E27-E8FB008B2FFF}" presName="hierRoot1" presStyleCnt="0"/>
      <dgm:spPr/>
    </dgm:pt>
    <dgm:pt modelId="{11CEB0C3-777E-4730-A7FD-E32D57D333C2}" type="pres">
      <dgm:prSet presAssocID="{56E5626E-B76C-4D0E-9E27-E8FB008B2FFF}" presName="composite" presStyleCnt="0"/>
      <dgm:spPr/>
    </dgm:pt>
    <dgm:pt modelId="{FBB0E6DD-8A62-4D03-B28C-6EF73DC0A83E}" type="pres">
      <dgm:prSet presAssocID="{56E5626E-B76C-4D0E-9E27-E8FB008B2FFF}" presName="background" presStyleLbl="node0" presStyleIdx="0" presStyleCnt="3"/>
      <dgm:spPr/>
    </dgm:pt>
    <dgm:pt modelId="{DCEEF1DE-4986-4B4E-9F99-AD6C81729AE2}" type="pres">
      <dgm:prSet presAssocID="{56E5626E-B76C-4D0E-9E27-E8FB008B2FFF}" presName="text" presStyleLbl="fgAcc0" presStyleIdx="0" presStyleCnt="3">
        <dgm:presLayoutVars>
          <dgm:chPref val="3"/>
        </dgm:presLayoutVars>
      </dgm:prSet>
      <dgm:spPr/>
    </dgm:pt>
    <dgm:pt modelId="{23AF2239-5287-4934-91EA-08F4A3CC7F81}" type="pres">
      <dgm:prSet presAssocID="{56E5626E-B76C-4D0E-9E27-E8FB008B2FFF}" presName="hierChild2" presStyleCnt="0"/>
      <dgm:spPr/>
    </dgm:pt>
    <dgm:pt modelId="{D00CA6C9-13F7-48F3-A42D-D56BDFDE225E}" type="pres">
      <dgm:prSet presAssocID="{A4CFD1D0-C608-4E1E-865E-1E2530AA2E7C}" presName="hierRoot1" presStyleCnt="0"/>
      <dgm:spPr/>
    </dgm:pt>
    <dgm:pt modelId="{60632D64-DB90-4B36-8ECA-32B39AD4B910}" type="pres">
      <dgm:prSet presAssocID="{A4CFD1D0-C608-4E1E-865E-1E2530AA2E7C}" presName="composite" presStyleCnt="0"/>
      <dgm:spPr/>
    </dgm:pt>
    <dgm:pt modelId="{A57DC2EA-693C-435F-998C-9E8A08C01BEC}" type="pres">
      <dgm:prSet presAssocID="{A4CFD1D0-C608-4E1E-865E-1E2530AA2E7C}" presName="background" presStyleLbl="node0" presStyleIdx="1" presStyleCnt="3"/>
      <dgm:spPr/>
    </dgm:pt>
    <dgm:pt modelId="{BADEA814-B2CE-4F41-89BD-E5C1FB812229}" type="pres">
      <dgm:prSet presAssocID="{A4CFD1D0-C608-4E1E-865E-1E2530AA2E7C}" presName="text" presStyleLbl="fgAcc0" presStyleIdx="1" presStyleCnt="3">
        <dgm:presLayoutVars>
          <dgm:chPref val="3"/>
        </dgm:presLayoutVars>
      </dgm:prSet>
      <dgm:spPr/>
    </dgm:pt>
    <dgm:pt modelId="{AC47CEBF-8F6F-4EBC-990C-D7E5BA38063A}" type="pres">
      <dgm:prSet presAssocID="{A4CFD1D0-C608-4E1E-865E-1E2530AA2E7C}" presName="hierChild2" presStyleCnt="0"/>
      <dgm:spPr/>
    </dgm:pt>
    <dgm:pt modelId="{1BBB9522-4B68-40BC-8F99-D4F11EE95D38}" type="pres">
      <dgm:prSet presAssocID="{E827A0D4-FECD-4DCA-AFDD-286F3AD66635}" presName="hierRoot1" presStyleCnt="0"/>
      <dgm:spPr/>
    </dgm:pt>
    <dgm:pt modelId="{E7CAD05B-CEF2-4A17-A460-F648F98FBB46}" type="pres">
      <dgm:prSet presAssocID="{E827A0D4-FECD-4DCA-AFDD-286F3AD66635}" presName="composite" presStyleCnt="0"/>
      <dgm:spPr/>
    </dgm:pt>
    <dgm:pt modelId="{DFFEEF00-7A07-497E-B3A4-384560B1BBDE}" type="pres">
      <dgm:prSet presAssocID="{E827A0D4-FECD-4DCA-AFDD-286F3AD66635}" presName="background" presStyleLbl="node0" presStyleIdx="2" presStyleCnt="3"/>
      <dgm:spPr/>
    </dgm:pt>
    <dgm:pt modelId="{3AF85D92-6BED-4962-9973-3DE175D8FB59}" type="pres">
      <dgm:prSet presAssocID="{E827A0D4-FECD-4DCA-AFDD-286F3AD66635}" presName="text" presStyleLbl="fgAcc0" presStyleIdx="2" presStyleCnt="3">
        <dgm:presLayoutVars>
          <dgm:chPref val="3"/>
        </dgm:presLayoutVars>
      </dgm:prSet>
      <dgm:spPr/>
    </dgm:pt>
    <dgm:pt modelId="{158FD644-CF9A-428C-8EE3-5C418648B6F9}" type="pres">
      <dgm:prSet presAssocID="{E827A0D4-FECD-4DCA-AFDD-286F3AD66635}" presName="hierChild2" presStyleCnt="0"/>
      <dgm:spPr/>
    </dgm:pt>
  </dgm:ptLst>
  <dgm:cxnLst>
    <dgm:cxn modelId="{4BC96E43-38E4-4BD7-9152-BCFA03F0F10F}" type="presOf" srcId="{A4CFD1D0-C608-4E1E-865E-1E2530AA2E7C}" destId="{BADEA814-B2CE-4F41-89BD-E5C1FB812229}" srcOrd="0" destOrd="0" presId="urn:microsoft.com/office/officeart/2005/8/layout/hierarchy1"/>
    <dgm:cxn modelId="{40EB0598-B981-4CA7-A6CA-020DEFB3C781}" type="presOf" srcId="{7DC79172-A633-41D7-813A-B04A56319D1F}" destId="{4E80EFEC-4BC2-40E6-A6F6-871B4CC1D48A}" srcOrd="0" destOrd="0" presId="urn:microsoft.com/office/officeart/2005/8/layout/hierarchy1"/>
    <dgm:cxn modelId="{EEE52E98-E94D-4032-9122-44C87B40A218}" srcId="{7DC79172-A633-41D7-813A-B04A56319D1F}" destId="{56E5626E-B76C-4D0E-9E27-E8FB008B2FFF}" srcOrd="0" destOrd="0" parTransId="{3148DF31-A148-4854-8AD2-9C2338764C58}" sibTransId="{9AE9D484-A92B-498C-9033-CABBCD4AD66E}"/>
    <dgm:cxn modelId="{26ADA8AC-BB85-4276-B5F8-2E21EE049783}" type="presOf" srcId="{56E5626E-B76C-4D0E-9E27-E8FB008B2FFF}" destId="{DCEEF1DE-4986-4B4E-9F99-AD6C81729AE2}" srcOrd="0" destOrd="0" presId="urn:microsoft.com/office/officeart/2005/8/layout/hierarchy1"/>
    <dgm:cxn modelId="{96C013C8-5B8A-45B4-9A18-0AFF8E93D573}" type="presOf" srcId="{E827A0D4-FECD-4DCA-AFDD-286F3AD66635}" destId="{3AF85D92-6BED-4962-9973-3DE175D8FB59}" srcOrd="0" destOrd="0" presId="urn:microsoft.com/office/officeart/2005/8/layout/hierarchy1"/>
    <dgm:cxn modelId="{E6F552D4-C9D8-4A50-99C4-1491CCC8AC48}" srcId="{7DC79172-A633-41D7-813A-B04A56319D1F}" destId="{A4CFD1D0-C608-4E1E-865E-1E2530AA2E7C}" srcOrd="1" destOrd="0" parTransId="{3A810018-B367-4BB3-88BC-F47DDD0E198B}" sibTransId="{D706C230-F8F8-40B4-99DE-930AD982A4B5}"/>
    <dgm:cxn modelId="{22D9CCEF-4314-4EA5-AAA4-EC1FB04D2981}" srcId="{7DC79172-A633-41D7-813A-B04A56319D1F}" destId="{E827A0D4-FECD-4DCA-AFDD-286F3AD66635}" srcOrd="2" destOrd="0" parTransId="{865E0AEE-58DC-4836-BA8C-4EB58012432E}" sibTransId="{3985D1C4-42E0-48A2-AAEF-69AEFB021A22}"/>
    <dgm:cxn modelId="{A6CD851D-81A7-4867-BBFC-D8049F347B19}" type="presParOf" srcId="{4E80EFEC-4BC2-40E6-A6F6-871B4CC1D48A}" destId="{88561C7D-AD7B-4603-89AC-4E88282572C0}" srcOrd="0" destOrd="0" presId="urn:microsoft.com/office/officeart/2005/8/layout/hierarchy1"/>
    <dgm:cxn modelId="{B61B3A3B-503C-4181-B5C2-2053C878B464}" type="presParOf" srcId="{88561C7D-AD7B-4603-89AC-4E88282572C0}" destId="{11CEB0C3-777E-4730-A7FD-E32D57D333C2}" srcOrd="0" destOrd="0" presId="urn:microsoft.com/office/officeart/2005/8/layout/hierarchy1"/>
    <dgm:cxn modelId="{F07519BB-7DC7-4D87-96F2-CC2157452F2B}" type="presParOf" srcId="{11CEB0C3-777E-4730-A7FD-E32D57D333C2}" destId="{FBB0E6DD-8A62-4D03-B28C-6EF73DC0A83E}" srcOrd="0" destOrd="0" presId="urn:microsoft.com/office/officeart/2005/8/layout/hierarchy1"/>
    <dgm:cxn modelId="{76CBBBDA-94F8-431C-A575-0F25AAE3AAD9}" type="presParOf" srcId="{11CEB0C3-777E-4730-A7FD-E32D57D333C2}" destId="{DCEEF1DE-4986-4B4E-9F99-AD6C81729AE2}" srcOrd="1" destOrd="0" presId="urn:microsoft.com/office/officeart/2005/8/layout/hierarchy1"/>
    <dgm:cxn modelId="{4B18FE23-94A9-453B-8F60-BEF4984AADB4}" type="presParOf" srcId="{88561C7D-AD7B-4603-89AC-4E88282572C0}" destId="{23AF2239-5287-4934-91EA-08F4A3CC7F81}" srcOrd="1" destOrd="0" presId="urn:microsoft.com/office/officeart/2005/8/layout/hierarchy1"/>
    <dgm:cxn modelId="{C07B623B-F2C8-424D-AB0D-4EF9FA9B6808}" type="presParOf" srcId="{4E80EFEC-4BC2-40E6-A6F6-871B4CC1D48A}" destId="{D00CA6C9-13F7-48F3-A42D-D56BDFDE225E}" srcOrd="1" destOrd="0" presId="urn:microsoft.com/office/officeart/2005/8/layout/hierarchy1"/>
    <dgm:cxn modelId="{3AC4B074-5A88-449B-A8C7-DAC864D1B19E}" type="presParOf" srcId="{D00CA6C9-13F7-48F3-A42D-D56BDFDE225E}" destId="{60632D64-DB90-4B36-8ECA-32B39AD4B910}" srcOrd="0" destOrd="0" presId="urn:microsoft.com/office/officeart/2005/8/layout/hierarchy1"/>
    <dgm:cxn modelId="{99C95F07-4084-4AE1-8FC0-ABC9FD31077D}" type="presParOf" srcId="{60632D64-DB90-4B36-8ECA-32B39AD4B910}" destId="{A57DC2EA-693C-435F-998C-9E8A08C01BEC}" srcOrd="0" destOrd="0" presId="urn:microsoft.com/office/officeart/2005/8/layout/hierarchy1"/>
    <dgm:cxn modelId="{5C31EB3C-12C3-47C9-B34F-FF29B357F7B6}" type="presParOf" srcId="{60632D64-DB90-4B36-8ECA-32B39AD4B910}" destId="{BADEA814-B2CE-4F41-89BD-E5C1FB812229}" srcOrd="1" destOrd="0" presId="urn:microsoft.com/office/officeart/2005/8/layout/hierarchy1"/>
    <dgm:cxn modelId="{B35E573D-CD2B-4E97-8AE2-4DFE3B426C7C}" type="presParOf" srcId="{D00CA6C9-13F7-48F3-A42D-D56BDFDE225E}" destId="{AC47CEBF-8F6F-4EBC-990C-D7E5BA38063A}" srcOrd="1" destOrd="0" presId="urn:microsoft.com/office/officeart/2005/8/layout/hierarchy1"/>
    <dgm:cxn modelId="{5B322D67-B1CC-44CF-BBB1-AC04289B98A2}" type="presParOf" srcId="{4E80EFEC-4BC2-40E6-A6F6-871B4CC1D48A}" destId="{1BBB9522-4B68-40BC-8F99-D4F11EE95D38}" srcOrd="2" destOrd="0" presId="urn:microsoft.com/office/officeart/2005/8/layout/hierarchy1"/>
    <dgm:cxn modelId="{DA6C87CF-E72E-434B-96CF-905C6CDB23BF}" type="presParOf" srcId="{1BBB9522-4B68-40BC-8F99-D4F11EE95D38}" destId="{E7CAD05B-CEF2-4A17-A460-F648F98FBB46}" srcOrd="0" destOrd="0" presId="urn:microsoft.com/office/officeart/2005/8/layout/hierarchy1"/>
    <dgm:cxn modelId="{992F117E-03C8-4E4E-A8F8-38692E1A5C9C}" type="presParOf" srcId="{E7CAD05B-CEF2-4A17-A460-F648F98FBB46}" destId="{DFFEEF00-7A07-497E-B3A4-384560B1BBDE}" srcOrd="0" destOrd="0" presId="urn:microsoft.com/office/officeart/2005/8/layout/hierarchy1"/>
    <dgm:cxn modelId="{72C7A407-14C3-4C18-AC4F-334596656DB7}" type="presParOf" srcId="{E7CAD05B-CEF2-4A17-A460-F648F98FBB46}" destId="{3AF85D92-6BED-4962-9973-3DE175D8FB59}" srcOrd="1" destOrd="0" presId="urn:microsoft.com/office/officeart/2005/8/layout/hierarchy1"/>
    <dgm:cxn modelId="{3E686969-0C8E-4B13-8E98-BA9D02EFA1B5}" type="presParOf" srcId="{1BBB9522-4B68-40BC-8F99-D4F11EE95D38}" destId="{158FD644-CF9A-428C-8EE3-5C418648B6F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B0E6DD-8A62-4D03-B28C-6EF73DC0A83E}">
      <dsp:nvSpPr>
        <dsp:cNvPr id="0" name=""/>
        <dsp:cNvSpPr/>
      </dsp:nvSpPr>
      <dsp:spPr>
        <a:xfrm>
          <a:off x="0" y="1246408"/>
          <a:ext cx="1935485" cy="1229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EF1DE-4986-4B4E-9F99-AD6C81729AE2}">
      <dsp:nvSpPr>
        <dsp:cNvPr id="0" name=""/>
        <dsp:cNvSpPr/>
      </dsp:nvSpPr>
      <dsp:spPr>
        <a:xfrm>
          <a:off x="215054" y="1450709"/>
          <a:ext cx="1935485" cy="12290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Splitter</a:t>
          </a:r>
        </a:p>
      </dsp:txBody>
      <dsp:txXfrm>
        <a:off x="251051" y="1486706"/>
        <a:ext cx="1863491" cy="1157039"/>
      </dsp:txXfrm>
    </dsp:sp>
    <dsp:sp modelId="{A57DC2EA-693C-435F-998C-9E8A08C01BEC}">
      <dsp:nvSpPr>
        <dsp:cNvPr id="0" name=""/>
        <dsp:cNvSpPr/>
      </dsp:nvSpPr>
      <dsp:spPr>
        <a:xfrm>
          <a:off x="2365594" y="1246408"/>
          <a:ext cx="1935485" cy="1229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EA814-B2CE-4F41-89BD-E5C1FB812229}">
      <dsp:nvSpPr>
        <dsp:cNvPr id="0" name=""/>
        <dsp:cNvSpPr/>
      </dsp:nvSpPr>
      <dsp:spPr>
        <a:xfrm>
          <a:off x="2580648" y="1450709"/>
          <a:ext cx="1935485" cy="12290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Comparator</a:t>
          </a:r>
        </a:p>
      </dsp:txBody>
      <dsp:txXfrm>
        <a:off x="2616645" y="1486706"/>
        <a:ext cx="1863491" cy="1157039"/>
      </dsp:txXfrm>
    </dsp:sp>
    <dsp:sp modelId="{DFFEEF00-7A07-497E-B3A4-384560B1BBDE}">
      <dsp:nvSpPr>
        <dsp:cNvPr id="0" name=""/>
        <dsp:cNvSpPr/>
      </dsp:nvSpPr>
      <dsp:spPr>
        <a:xfrm>
          <a:off x="4731188" y="1246408"/>
          <a:ext cx="1935485" cy="12290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F85D92-6BED-4962-9973-3DE175D8FB59}">
      <dsp:nvSpPr>
        <dsp:cNvPr id="0" name=""/>
        <dsp:cNvSpPr/>
      </dsp:nvSpPr>
      <dsp:spPr>
        <a:xfrm>
          <a:off x="4946241" y="1450709"/>
          <a:ext cx="1935485" cy="12290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Solver</a:t>
          </a:r>
        </a:p>
      </dsp:txBody>
      <dsp:txXfrm>
        <a:off x="4982238" y="1486706"/>
        <a:ext cx="1863491" cy="11570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EEBFB-5DCF-4277-9078-EF90B0FAD852}" type="datetimeFigureOut">
              <a:rPr lang="it-IT" smtClean="0"/>
              <a:t>28/04/2024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3D85C3-7E30-407B-A916-14881FD8EA7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65808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73D85C3-7E30-407B-A916-14881FD8EA74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74551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110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016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47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9978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2322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5194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477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0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80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55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4/28/2024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833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718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2" r:id="rId6"/>
    <p:sldLayoutId id="2147483738" r:id="rId7"/>
    <p:sldLayoutId id="2147483739" r:id="rId8"/>
    <p:sldLayoutId id="2147483740" r:id="rId9"/>
    <p:sldLayoutId id="2147483741" r:id="rId10"/>
    <p:sldLayoutId id="214748374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uzzle.telegnom.org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2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43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Puzzle">
            <a:extLst>
              <a:ext uri="{FF2B5EF4-FFF2-40B4-BE49-F238E27FC236}">
                <a16:creationId xmlns:a16="http://schemas.microsoft.com/office/drawing/2014/main" id="{68A5B376-D4D8-A805-2702-B6326BE23B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96" r="-1" b="10812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46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6092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0339B4-7E98-04D1-D42B-6EB5C5D42E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53082" y="1247140"/>
            <a:ext cx="3753224" cy="3450844"/>
          </a:xfrm>
        </p:spPr>
        <p:txBody>
          <a:bodyPr>
            <a:noAutofit/>
          </a:bodyPr>
          <a:lstStyle/>
          <a:p>
            <a:r>
              <a:rPr lang="en-US" sz="4000" dirty="0"/>
              <a:t>Use Of Jigsaw Puzzle Solving Algorithms In The Real World</a:t>
            </a:r>
            <a:endParaRPr lang="it-IT" sz="4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6603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734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4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C60C87-6255-905F-ADDC-FBF9296692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378" r="-1" b="4330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4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36092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0398A6-191E-35C0-4561-A499E9EC7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3082" y="1247140"/>
            <a:ext cx="4143846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Evaluation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6603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734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47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1FCE40-568E-0A74-93A0-043F9396C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2446" y="1247775"/>
            <a:ext cx="4480053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A digital puzzle to solve</a:t>
            </a:r>
          </a:p>
        </p:txBody>
      </p:sp>
      <p:pic>
        <p:nvPicPr>
          <p:cNvPr id="6" name="Picture 5" descr="A screenshot of a puzzle&#10;&#10;Description automatically generated">
            <a:extLst>
              <a:ext uri="{FF2B5EF4-FFF2-40B4-BE49-F238E27FC236}">
                <a16:creationId xmlns:a16="http://schemas.microsoft.com/office/drawing/2014/main" id="{2CF5688B-5906-FFD0-7C94-9D07882B6D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04" y="981870"/>
            <a:ext cx="4229601" cy="5080601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B84907-0C2F-A2C0-C1F9-2F811E475A4B}"/>
              </a:ext>
            </a:extLst>
          </p:cNvPr>
          <p:cNvSpPr txBox="1"/>
          <p:nvPr/>
        </p:nvSpPr>
        <p:spPr>
          <a:xfrm>
            <a:off x="6734864" y="4922639"/>
            <a:ext cx="6097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https://puzzle.telegnom.org/</a:t>
            </a:r>
            <a:endParaRPr lang="it-IT" sz="24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3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465073-B8A0-3DB0-420D-B084D210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9305" y="565153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4700" dirty="0"/>
              <a:t>Execution Time vs Puzzle Size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C33702A-041B-86A4-3A55-BCB4499273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28059"/>
              </p:ext>
            </p:extLst>
          </p:nvPr>
        </p:nvGraphicFramePr>
        <p:xfrm>
          <a:off x="3496261" y="2877221"/>
          <a:ext cx="5599878" cy="3238980"/>
        </p:xfrm>
        <a:graphic>
          <a:graphicData uri="http://schemas.openxmlformats.org/drawingml/2006/table">
            <a:tbl>
              <a:tblPr firstRow="1" bandRow="1"/>
              <a:tblGrid>
                <a:gridCol w="1281734">
                  <a:extLst>
                    <a:ext uri="{9D8B030D-6E8A-4147-A177-3AD203B41FA5}">
                      <a16:colId xmlns:a16="http://schemas.microsoft.com/office/drawing/2014/main" val="233278535"/>
                    </a:ext>
                  </a:extLst>
                </a:gridCol>
                <a:gridCol w="1460483">
                  <a:extLst>
                    <a:ext uri="{9D8B030D-6E8A-4147-A177-3AD203B41FA5}">
                      <a16:colId xmlns:a16="http://schemas.microsoft.com/office/drawing/2014/main" val="2973622505"/>
                    </a:ext>
                  </a:extLst>
                </a:gridCol>
                <a:gridCol w="1419520">
                  <a:extLst>
                    <a:ext uri="{9D8B030D-6E8A-4147-A177-3AD203B41FA5}">
                      <a16:colId xmlns:a16="http://schemas.microsoft.com/office/drawing/2014/main" val="3266373204"/>
                    </a:ext>
                  </a:extLst>
                </a:gridCol>
                <a:gridCol w="1438141">
                  <a:extLst>
                    <a:ext uri="{9D8B030D-6E8A-4147-A177-3AD203B41FA5}">
                      <a16:colId xmlns:a16="http://schemas.microsoft.com/office/drawing/2014/main" val="609816003"/>
                    </a:ext>
                  </a:extLst>
                </a:gridCol>
              </a:tblGrid>
              <a:tr h="323898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B6D7A8"/>
                          </a:highlight>
                        </a:rPr>
                        <a:t>Size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sz="1600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A2C4C9"/>
                          </a:highlight>
                        </a:rPr>
                        <a:t>Pieces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EA9999"/>
                          </a:highlight>
                        </a:rPr>
                        <a:t>Execution time [s]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9144918"/>
                  </a:ext>
                </a:extLst>
              </a:tr>
              <a:tr h="323898"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D7E6B"/>
                          </a:highlight>
                        </a:rPr>
                        <a:t>Digital puzzle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7E6B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9CB9C"/>
                          </a:highlight>
                        </a:rPr>
                        <a:t>Real Puzzle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4513671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2x3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6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1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39555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3x4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12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3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14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9493459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4x4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16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59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0822944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4x5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20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48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9077324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5x8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40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20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627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390718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8x8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64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30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2851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125873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8x12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96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660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N/A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114763"/>
                  </a:ext>
                </a:extLst>
              </a:tr>
              <a:tr h="323898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>
                          <a:solidFill>
                            <a:srgbClr val="000000"/>
                          </a:solidFill>
                          <a:effectLst/>
                          <a:highlight>
                            <a:srgbClr val="D9EAD3"/>
                          </a:highlight>
                        </a:rPr>
                        <a:t>16x16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256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F4CCCC"/>
                          </a:highlight>
                        </a:rPr>
                        <a:t>377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1600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N/A</a:t>
                      </a:r>
                    </a:p>
                  </a:txBody>
                  <a:tcPr marL="17818" marR="17818" marT="11879" marB="11879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0828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573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D4BC84-2EDE-F532-39FD-87864EBA7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22" y="808263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5100" dirty="0"/>
              <a:t>Execution Time Consistency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72F712C-A1CD-4BF5-65B4-D498C4C521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29943"/>
              </p:ext>
            </p:extLst>
          </p:nvPr>
        </p:nvGraphicFramePr>
        <p:xfrm>
          <a:off x="3208762" y="2624548"/>
          <a:ext cx="6814951" cy="3238985"/>
        </p:xfrm>
        <a:graphic>
          <a:graphicData uri="http://schemas.openxmlformats.org/drawingml/2006/table">
            <a:tbl>
              <a:tblPr/>
              <a:tblGrid>
                <a:gridCol w="2352408">
                  <a:extLst>
                    <a:ext uri="{9D8B030D-6E8A-4147-A177-3AD203B41FA5}">
                      <a16:colId xmlns:a16="http://schemas.microsoft.com/office/drawing/2014/main" val="2537058878"/>
                    </a:ext>
                  </a:extLst>
                </a:gridCol>
                <a:gridCol w="2089854">
                  <a:extLst>
                    <a:ext uri="{9D8B030D-6E8A-4147-A177-3AD203B41FA5}">
                      <a16:colId xmlns:a16="http://schemas.microsoft.com/office/drawing/2014/main" val="1324992073"/>
                    </a:ext>
                  </a:extLst>
                </a:gridCol>
                <a:gridCol w="2372689">
                  <a:extLst>
                    <a:ext uri="{9D8B030D-6E8A-4147-A177-3AD203B41FA5}">
                      <a16:colId xmlns:a16="http://schemas.microsoft.com/office/drawing/2014/main" val="2096478955"/>
                    </a:ext>
                  </a:extLst>
                </a:gridCol>
              </a:tblGrid>
              <a:tr h="472774">
                <a:tc gridSpan="3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EA9999"/>
                          </a:highlight>
                          <a:latin typeface="Arial" panose="020B0604020202020204" pitchFamily="34" charset="0"/>
                        </a:rPr>
                        <a:t>Run to run vairance on a 4x4 real puzzle</a:t>
                      </a:r>
                    </a:p>
                  </a:txBody>
                  <a:tcPr marL="107449" marR="107449" marT="53724" marB="53724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3130370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9CB9C"/>
                          </a:highlight>
                          <a:latin typeface="Arial" panose="020B0604020202020204" pitchFamily="34" charset="0"/>
                        </a:rPr>
                        <a:t>Execution time [s]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FE599"/>
                          </a:highlight>
                          <a:latin typeface="Arial" panose="020B0604020202020204" pitchFamily="34" charset="0"/>
                        </a:rPr>
                        <a:t>Avrege 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D5A6BD"/>
                          </a:highlight>
                          <a:latin typeface="Arial" panose="020B0604020202020204" pitchFamily="34" charset="0"/>
                        </a:rPr>
                        <a:t>Standard deviation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3736620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  <a:latin typeface="Arial" panose="020B0604020202020204" pitchFamily="34" charset="0"/>
                        </a:rPr>
                        <a:t>64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FFF2CC"/>
                        </a:highlight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  <a:latin typeface="Arial" panose="020B0604020202020204" pitchFamily="34" charset="0"/>
                        </a:rPr>
                        <a:t>47.8</a:t>
                      </a:r>
                    </a:p>
                  </a:txBody>
                  <a:tcPr marL="107449" marR="107449" marT="53724" marB="53724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it-IT" sz="2100" b="0" i="0" u="none" strike="noStrike" dirty="0">
                        <a:solidFill>
                          <a:srgbClr val="000000"/>
                        </a:solidFill>
                        <a:effectLst/>
                        <a:highlight>
                          <a:srgbClr val="EAD1DC"/>
                        </a:highlight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EAD1DC"/>
                          </a:highlight>
                          <a:latin typeface="Arial" panose="020B0604020202020204" pitchFamily="34" charset="0"/>
                        </a:rPr>
                        <a:t>18.6</a:t>
                      </a:r>
                    </a:p>
                  </a:txBody>
                  <a:tcPr marL="107449" marR="107449" marT="53724" marB="53724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500450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  <a:latin typeface="Arial" panose="020B0604020202020204" pitchFamily="34" charset="0"/>
                        </a:rPr>
                        <a:t>68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350364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  <a:latin typeface="Arial" panose="020B0604020202020204" pitchFamily="34" charset="0"/>
                        </a:rPr>
                        <a:t>43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203262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  <a:latin typeface="Arial" panose="020B0604020202020204" pitchFamily="34" charset="0"/>
                        </a:rPr>
                        <a:t>24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6581966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  <a:latin typeface="Arial" panose="020B0604020202020204" pitchFamily="34" charset="0"/>
                        </a:rPr>
                        <a:t>29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0736984"/>
                  </a:ext>
                </a:extLst>
              </a:tr>
              <a:tr h="39517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it-IT" sz="21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  <a:latin typeface="Arial" panose="020B0604020202020204" pitchFamily="34" charset="0"/>
                        </a:rPr>
                        <a:t>59</a:t>
                      </a:r>
                    </a:p>
                  </a:txBody>
                  <a:tcPr marL="22385" marR="22385" marT="14923" marB="14923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65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310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59F169-1C26-5FE9-0F52-7F1BEE238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343" y="565153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Execution Time vs Jitter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93C90B5-B5D1-7536-653D-6795C76866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071635"/>
              </p:ext>
            </p:extLst>
          </p:nvPr>
        </p:nvGraphicFramePr>
        <p:xfrm>
          <a:off x="7291680" y="2577894"/>
          <a:ext cx="4371906" cy="3238985"/>
        </p:xfrm>
        <a:graphic>
          <a:graphicData uri="http://schemas.openxmlformats.org/drawingml/2006/table">
            <a:tbl>
              <a:tblPr firstRow="1" bandRow="1"/>
              <a:tblGrid>
                <a:gridCol w="1627077">
                  <a:extLst>
                    <a:ext uri="{9D8B030D-6E8A-4147-A177-3AD203B41FA5}">
                      <a16:colId xmlns:a16="http://schemas.microsoft.com/office/drawing/2014/main" val="2240520022"/>
                    </a:ext>
                  </a:extLst>
                </a:gridCol>
                <a:gridCol w="2744829">
                  <a:extLst>
                    <a:ext uri="{9D8B030D-6E8A-4147-A177-3AD203B41FA5}">
                      <a16:colId xmlns:a16="http://schemas.microsoft.com/office/drawing/2014/main" val="1863892818"/>
                    </a:ext>
                  </a:extLst>
                </a:gridCol>
              </a:tblGrid>
              <a:tr h="752465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B6D7A8"/>
                          </a:highlight>
                        </a:rPr>
                        <a:t>Jitter effect on an 8x8 digital puzzle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6D7A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7514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A2C4C9"/>
                          </a:highlight>
                        </a:rPr>
                        <a:t>Jitter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2C4C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A4C2F4"/>
                          </a:highlight>
                        </a:rPr>
                        <a:t>Execution time [s]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72139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 dirty="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4%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C9DAF8"/>
                          </a:highlight>
                        </a:rPr>
                        <a:t>104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228900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5%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C9DAF8"/>
                          </a:highlight>
                        </a:rPr>
                        <a:t>30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743826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6%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C9DAF8"/>
                          </a:highlight>
                        </a:rPr>
                        <a:t>17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8661808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8%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C9DAF8"/>
                          </a:highlight>
                        </a:rPr>
                        <a:t>17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0080126"/>
                  </a:ext>
                </a:extLst>
              </a:tr>
              <a:tr h="414420"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>
                          <a:solidFill>
                            <a:srgbClr val="000000"/>
                          </a:solidFill>
                          <a:effectLst/>
                          <a:highlight>
                            <a:srgbClr val="D0E0E3"/>
                          </a:highlight>
                        </a:rPr>
                        <a:t>10%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E0E3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it-IT" sz="2200" dirty="0">
                          <a:solidFill>
                            <a:srgbClr val="000000"/>
                          </a:solidFill>
                          <a:effectLst/>
                          <a:highlight>
                            <a:srgbClr val="C9DAF8"/>
                          </a:highlight>
                        </a:rPr>
                        <a:t>16</a:t>
                      </a:r>
                    </a:p>
                  </a:txBody>
                  <a:tcPr marL="23475" marR="23475" marT="15650" marB="15650" anchor="ctr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A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9052703"/>
                  </a:ext>
                </a:extLst>
              </a:tr>
            </a:tbl>
          </a:graphicData>
        </a:graphic>
      </p:graphicFrame>
      <p:pic>
        <p:nvPicPr>
          <p:cNvPr id="7" name="Picture 6" descr="A white puzzle pieces with red text&#10;&#10;Description automatically generated">
            <a:extLst>
              <a:ext uri="{FF2B5EF4-FFF2-40B4-BE49-F238E27FC236}">
                <a16:creationId xmlns:a16="http://schemas.microsoft.com/office/drawing/2014/main" id="{896CF65A-2C0A-AA19-9592-A023535F81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585" y="2733959"/>
            <a:ext cx="5383769" cy="302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83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2D5A9-362E-878A-9958-711A6D80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2487" y="403097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/>
              <a:t>Accuracy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8E56297-45C1-78F8-A35E-2F445DD30E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5311511"/>
              </p:ext>
            </p:extLst>
          </p:nvPr>
        </p:nvGraphicFramePr>
        <p:xfrm>
          <a:off x="1942220" y="2575386"/>
          <a:ext cx="8989005" cy="3082715"/>
        </p:xfrm>
        <a:graphic>
          <a:graphicData uri="http://schemas.openxmlformats.org/drawingml/2006/table">
            <a:tbl>
              <a:tblPr firstRow="1" bandRow="1"/>
              <a:tblGrid>
                <a:gridCol w="2679283">
                  <a:extLst>
                    <a:ext uri="{9D8B030D-6E8A-4147-A177-3AD203B41FA5}">
                      <a16:colId xmlns:a16="http://schemas.microsoft.com/office/drawing/2014/main" val="1552620345"/>
                    </a:ext>
                  </a:extLst>
                </a:gridCol>
                <a:gridCol w="2679283">
                  <a:extLst>
                    <a:ext uri="{9D8B030D-6E8A-4147-A177-3AD203B41FA5}">
                      <a16:colId xmlns:a16="http://schemas.microsoft.com/office/drawing/2014/main" val="1874111405"/>
                    </a:ext>
                  </a:extLst>
                </a:gridCol>
                <a:gridCol w="3630439">
                  <a:extLst>
                    <a:ext uri="{9D8B030D-6E8A-4147-A177-3AD203B41FA5}">
                      <a16:colId xmlns:a16="http://schemas.microsoft.com/office/drawing/2014/main" val="338858582"/>
                    </a:ext>
                  </a:extLst>
                </a:gridCol>
              </a:tblGrid>
              <a:tr h="616543">
                <a:tc gridSpan="3">
                  <a:txBody>
                    <a:bodyPr/>
                    <a:lstStyle/>
                    <a:p>
                      <a:pPr algn="ctr" rtl="0" fontAlgn="b"/>
                      <a:r>
                        <a:rPr lang="en-US" sz="3300" dirty="0">
                          <a:solidFill>
                            <a:srgbClr val="000000"/>
                          </a:solidFill>
                          <a:effectLst/>
                          <a:highlight>
                            <a:srgbClr val="EA9999"/>
                          </a:highlight>
                        </a:rPr>
                        <a:t>Manually evaluated accuracy of the solution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999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1036501"/>
                  </a:ext>
                </a:extLst>
              </a:tr>
              <a:tr h="616543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>
                          <a:solidFill>
                            <a:srgbClr val="000000"/>
                          </a:solidFill>
                          <a:effectLst/>
                          <a:highlight>
                            <a:srgbClr val="F9CB9C"/>
                          </a:highlight>
                        </a:rPr>
                        <a:t>Puzzle size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>
                          <a:solidFill>
                            <a:srgbClr val="000000"/>
                          </a:solidFill>
                          <a:effectLst/>
                          <a:highlight>
                            <a:srgbClr val="FFE599"/>
                          </a:highlight>
                        </a:rPr>
                        <a:t>Puzzle kind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>
                          <a:solidFill>
                            <a:srgbClr val="000000"/>
                          </a:solidFill>
                          <a:effectLst/>
                          <a:highlight>
                            <a:srgbClr val="D5A6BD"/>
                          </a:highlight>
                        </a:rPr>
                        <a:t>Accuracy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A6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3090822"/>
                  </a:ext>
                </a:extLst>
              </a:tr>
              <a:tr h="616543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4x4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300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</a:rPr>
                        <a:t>real world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>
                          <a:solidFill>
                            <a:srgbClr val="000000"/>
                          </a:solidFill>
                          <a:effectLst/>
                          <a:highlight>
                            <a:srgbClr val="EAD1DC"/>
                          </a:highlight>
                        </a:rPr>
                        <a:t>100%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159255"/>
                  </a:ext>
                </a:extLst>
              </a:tr>
              <a:tr h="616543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8x8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300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</a:rPr>
                        <a:t>real world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>
                          <a:solidFill>
                            <a:srgbClr val="000000"/>
                          </a:solidFill>
                          <a:effectLst/>
                          <a:highlight>
                            <a:srgbClr val="EAD1DC"/>
                          </a:highlight>
                        </a:rPr>
                        <a:t>100%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6138360"/>
                  </a:ext>
                </a:extLst>
              </a:tr>
              <a:tr h="616543"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 dirty="0">
                          <a:solidFill>
                            <a:srgbClr val="000000"/>
                          </a:solidFill>
                          <a:effectLst/>
                          <a:highlight>
                            <a:srgbClr val="FCE5CD"/>
                          </a:highlight>
                        </a:rPr>
                        <a:t>16x16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3300" noProof="0" dirty="0">
                          <a:solidFill>
                            <a:srgbClr val="000000"/>
                          </a:solidFill>
                          <a:effectLst/>
                          <a:highlight>
                            <a:srgbClr val="FFF2CC"/>
                          </a:highlight>
                        </a:rPr>
                        <a:t>digital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t-IT" sz="3300" dirty="0">
                          <a:solidFill>
                            <a:srgbClr val="000000"/>
                          </a:solidFill>
                          <a:effectLst/>
                          <a:highlight>
                            <a:srgbClr val="EAD1DC"/>
                          </a:highlight>
                        </a:rPr>
                        <a:t>100%</a:t>
                      </a:r>
                    </a:p>
                  </a:txBody>
                  <a:tcPr marL="34925" marR="34925" marT="23283" marB="23283" anchor="b">
                    <a:lnL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D1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88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4943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231708-0E82-5B3A-17B8-0BBA6FA9DB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-37698"/>
            <a:ext cx="12191980" cy="6857990"/>
          </a:xfrm>
          <a:prstGeom prst="rect">
            <a:avLst/>
          </a:prstGeom>
        </p:spPr>
      </p:pic>
      <p:sp>
        <p:nvSpPr>
          <p:cNvPr id="10" name="Rectangle">
            <a:extLst>
              <a:ext uri="{FF2B5EF4-FFF2-40B4-BE49-F238E27FC236}">
                <a16:creationId xmlns:a16="http://schemas.microsoft.com/office/drawing/2014/main" id="{44037D61-FFBD-0342-90C5-D1AD7C899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773751" y="4102096"/>
            <a:ext cx="9418249" cy="2755904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F98AA1-4DB4-F6CE-EBCF-D5880BE75A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31616" y="4642192"/>
            <a:ext cx="8393008" cy="1015663"/>
          </a:xfrm>
        </p:spPr>
        <p:txBody>
          <a:bodyPr anchor="b">
            <a:normAutofit/>
          </a:bodyPr>
          <a:lstStyle/>
          <a:p>
            <a:r>
              <a:rPr lang="en-US" sz="5400"/>
              <a:t>Conclusions</a:t>
            </a:r>
            <a:endParaRPr lang="it-IT" sz="54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49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1466-32A0-686C-05BF-9D397571E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current State of the Art Algorithm to the Real World</a:t>
            </a:r>
            <a:endParaRPr lang="it-IT" dirty="0"/>
          </a:p>
        </p:txBody>
      </p:sp>
      <p:pic>
        <p:nvPicPr>
          <p:cNvPr id="5" name="Picture 4" descr="A graph of a graph&#10;&#10;Description automatically generated">
            <a:extLst>
              <a:ext uri="{FF2B5EF4-FFF2-40B4-BE49-F238E27FC236}">
                <a16:creationId xmlns:a16="http://schemas.microsoft.com/office/drawing/2014/main" id="{4A7A90ED-7F1B-9966-BB51-52A2A0D1D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470" y="2005781"/>
            <a:ext cx="7115570" cy="442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9299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6B5822-6B8C-658C-C8D1-E3C6E577F96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Traditional computer vision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Pro: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  Can be developed relatively fast, without the need of a dataset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Hard to achieve high accuracy 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C415C-CE44-166D-B370-C5526258B1E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Machine Learning </a:t>
            </a:r>
            <a:endParaRPr lang="en-US" sz="1800" dirty="0"/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Pro:</a:t>
            </a:r>
          </a:p>
          <a:p>
            <a:r>
              <a:rPr lang="en-US" sz="2000" dirty="0">
                <a:solidFill>
                  <a:srgbClr val="00B050"/>
                </a:solidFill>
              </a:rPr>
              <a:t>Good for achieving high accuracy even with imperfect data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>
                <a:solidFill>
                  <a:srgbClr val="FF0000"/>
                </a:solidFill>
              </a:rPr>
              <a:t>Cons:</a:t>
            </a:r>
          </a:p>
          <a:p>
            <a:r>
              <a:rPr lang="en-US" sz="2000" dirty="0">
                <a:solidFill>
                  <a:srgbClr val="FF0000"/>
                </a:solidFill>
              </a:rPr>
              <a:t>Need a dataset that could require hundred of hours to collect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084454-BC8C-5457-5BFD-5F5E6E82C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500" y="455613"/>
            <a:ext cx="9486900" cy="952563"/>
          </a:xfrm>
        </p:spPr>
        <p:txBody>
          <a:bodyPr/>
          <a:lstStyle/>
          <a:p>
            <a:r>
              <a:rPr lang="en-US" dirty="0"/>
              <a:t>Improving the Comparator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4865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061F2-8C2B-0CE8-6197-34C4A20810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670" r="-1" b="-1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755197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556D41-B384-EFA4-03AE-D93CF279D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5" y="1247140"/>
            <a:ext cx="6404554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Labeling Tool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80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2079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399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white puzzle pieces&#10;&#10;Description automatically generated">
            <a:extLst>
              <a:ext uri="{FF2B5EF4-FFF2-40B4-BE49-F238E27FC236}">
                <a16:creationId xmlns:a16="http://schemas.microsoft.com/office/drawing/2014/main" id="{D994C2F1-0342-3E94-265D-996A62E9B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938" y="2024248"/>
            <a:ext cx="1473387" cy="2082547"/>
          </a:xfrm>
          <a:prstGeom prst="rect">
            <a:avLst/>
          </a:prstGeom>
        </p:spPr>
      </p:pic>
      <p:pic>
        <p:nvPicPr>
          <p:cNvPr id="1026" name="Picture 2" descr="puzzle-box-plastic-bag">
            <a:extLst>
              <a:ext uri="{FF2B5EF4-FFF2-40B4-BE49-F238E27FC236}">
                <a16:creationId xmlns:a16="http://schemas.microsoft.com/office/drawing/2014/main" id="{6FF6D9C3-8454-D623-E44B-6508018A5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755" b="93265" l="9932" r="89932">
                        <a14:foregroundMark x1="52517" y1="7959" x2="52517" y2="7959"/>
                        <a14:foregroundMark x1="83537" y1="33673" x2="83537" y2="33673"/>
                        <a14:foregroundMark x1="79048" y1="43469" x2="79048" y2="43469"/>
                        <a14:foregroundMark x1="73197" y1="40000" x2="80272" y2="44082"/>
                        <a14:foregroundMark x1="80272" y1="44082" x2="79184" y2="46327"/>
                        <a14:foregroundMark x1="80680" y1="42449" x2="74694" y2="53878"/>
                        <a14:foregroundMark x1="32109" y1="84490" x2="34422" y2="94490"/>
                        <a14:foregroundMark x1="34422" y1="94490" x2="42721" y2="93265"/>
                        <a14:foregroundMark x1="42721" y1="93265" x2="50068" y2="885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786" y="2139137"/>
            <a:ext cx="3145973" cy="2097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PIXMA TS6420a White Wireless Inkjet All-In-One Printer - Walmart.com">
            <a:extLst>
              <a:ext uri="{FF2B5EF4-FFF2-40B4-BE49-F238E27FC236}">
                <a16:creationId xmlns:a16="http://schemas.microsoft.com/office/drawing/2014/main" id="{8121BDB5-AE80-65E0-F05A-02F82F759D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pic>
        <p:nvPicPr>
          <p:cNvPr id="1034" name="Picture 10" descr="HP DeskJet 2320 All-in-One Printer | HP® Africa">
            <a:extLst>
              <a:ext uri="{FF2B5EF4-FFF2-40B4-BE49-F238E27FC236}">
                <a16:creationId xmlns:a16="http://schemas.microsoft.com/office/drawing/2014/main" id="{E57E8A7A-552D-B82C-416C-48C8E4993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848" y="4495765"/>
            <a:ext cx="2819141" cy="211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pu - Free computer icons">
            <a:extLst>
              <a:ext uri="{FF2B5EF4-FFF2-40B4-BE49-F238E27FC236}">
                <a16:creationId xmlns:a16="http://schemas.microsoft.com/office/drawing/2014/main" id="{79D526B3-5DC5-AFAA-06CE-2582DDA04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4675" y="4588200"/>
            <a:ext cx="2269800" cy="226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EDE3A8-0984-D450-1E7F-503A876411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83" b="92363" l="9936" r="90946">
                        <a14:foregroundMark x1="90625" y1="62983" x2="90946" y2="59299"/>
                        <a14:foregroundMark x1="77564" y1="91105" x2="77885" y2="923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6991" y="2139137"/>
            <a:ext cx="2269800" cy="2024269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01A1B417-1773-8B68-3BB4-3EDDEA8F829F}"/>
              </a:ext>
            </a:extLst>
          </p:cNvPr>
          <p:cNvSpPr/>
          <p:nvPr/>
        </p:nvSpPr>
        <p:spPr>
          <a:xfrm>
            <a:off x="1511300" y="4236452"/>
            <a:ext cx="10007600" cy="259313"/>
          </a:xfrm>
          <a:prstGeom prst="rightArrow">
            <a:avLst>
              <a:gd name="adj1" fmla="val 31949"/>
              <a:gd name="adj2" fmla="val 54998"/>
            </a:avLst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57B5B7E-975F-FE8F-C1BB-583BEF1548FC}"/>
              </a:ext>
            </a:extLst>
          </p:cNvPr>
          <p:cNvSpPr/>
          <p:nvPr/>
        </p:nvSpPr>
        <p:spPr>
          <a:xfrm>
            <a:off x="2024541" y="4236452"/>
            <a:ext cx="248810" cy="248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E59FDE6-2029-857A-CACB-AEDC3DDBA08B}"/>
              </a:ext>
            </a:extLst>
          </p:cNvPr>
          <p:cNvSpPr/>
          <p:nvPr/>
        </p:nvSpPr>
        <p:spPr>
          <a:xfrm>
            <a:off x="4155866" y="4236452"/>
            <a:ext cx="248810" cy="248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14CD28-4FF5-ACA3-C334-271BC412D02A}"/>
              </a:ext>
            </a:extLst>
          </p:cNvPr>
          <p:cNvSpPr/>
          <p:nvPr/>
        </p:nvSpPr>
        <p:spPr>
          <a:xfrm>
            <a:off x="6376022" y="4247152"/>
            <a:ext cx="248810" cy="248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1114474-A1BE-AFF8-AC34-03EFD779D09E}"/>
              </a:ext>
            </a:extLst>
          </p:cNvPr>
          <p:cNvSpPr/>
          <p:nvPr/>
        </p:nvSpPr>
        <p:spPr>
          <a:xfrm>
            <a:off x="8510435" y="4247152"/>
            <a:ext cx="248810" cy="248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00C936F-7FA6-6C2B-9BEF-F731AC2F6914}"/>
              </a:ext>
            </a:extLst>
          </p:cNvPr>
          <p:cNvSpPr/>
          <p:nvPr/>
        </p:nvSpPr>
        <p:spPr>
          <a:xfrm>
            <a:off x="10784895" y="4236451"/>
            <a:ext cx="248810" cy="248613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78D3A71-0DE6-D321-62FC-AF1181054B62}"/>
              </a:ext>
            </a:extLst>
          </p:cNvPr>
          <p:cNvSpPr txBox="1"/>
          <p:nvPr/>
        </p:nvSpPr>
        <p:spPr>
          <a:xfrm rot="16200000">
            <a:off x="1207609" y="5484118"/>
            <a:ext cx="188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Physical Puzzle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5EB6E1-7BBD-B368-03B3-3FB91D892851}"/>
              </a:ext>
            </a:extLst>
          </p:cNvPr>
          <p:cNvSpPr txBox="1"/>
          <p:nvPr/>
        </p:nvSpPr>
        <p:spPr>
          <a:xfrm rot="16200000">
            <a:off x="5467244" y="5441651"/>
            <a:ext cx="20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of a Puzzle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7390873-AC5C-4EB6-97D9-52100D6624F5}"/>
              </a:ext>
            </a:extLst>
          </p:cNvPr>
          <p:cNvSpPr txBox="1"/>
          <p:nvPr/>
        </p:nvSpPr>
        <p:spPr>
          <a:xfrm rot="16200000">
            <a:off x="9891056" y="5387337"/>
            <a:ext cx="2076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Puzzle Solution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6C8207-F55E-A371-C0DE-03486FE2EEF2}"/>
              </a:ext>
            </a:extLst>
          </p:cNvPr>
          <p:cNvSpPr txBox="1"/>
          <p:nvPr/>
        </p:nvSpPr>
        <p:spPr>
          <a:xfrm rot="16200000">
            <a:off x="3542243" y="3172411"/>
            <a:ext cx="1471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Scanner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2CBF945-7501-A956-7989-C1FDB48B6909}"/>
              </a:ext>
            </a:extLst>
          </p:cNvPr>
          <p:cNvSpPr txBox="1"/>
          <p:nvPr/>
        </p:nvSpPr>
        <p:spPr>
          <a:xfrm rot="16200000">
            <a:off x="7561551" y="2866668"/>
            <a:ext cx="2082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Solving Algorithm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4280C3D-7699-1E6C-50F9-E2B7C10CC729}"/>
              </a:ext>
            </a:extLst>
          </p:cNvPr>
          <p:cNvSpPr txBox="1"/>
          <p:nvPr/>
        </p:nvSpPr>
        <p:spPr>
          <a:xfrm>
            <a:off x="1574752" y="326394"/>
            <a:ext cx="960254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b="1" dirty="0"/>
              <a:t>The Process</a:t>
            </a:r>
            <a:endParaRPr lang="it-IT" sz="4800" b="1" dirty="0"/>
          </a:p>
        </p:txBody>
      </p:sp>
    </p:spTree>
    <p:extLst>
      <p:ext uri="{BB962C8B-B14F-4D97-AF65-F5344CB8AC3E}">
        <p14:creationId xmlns:p14="http://schemas.microsoft.com/office/powerpoint/2010/main" val="8235016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olorful smoke i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BCA45B8D-7B05-BAFB-B2CF-857E3C155A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51" b="697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9" name="Rectangle">
            <a:extLst>
              <a:ext uri="{FF2B5EF4-FFF2-40B4-BE49-F238E27FC236}">
                <a16:creationId xmlns:a16="http://schemas.microsoft.com/office/drawing/2014/main" id="{9F0EA5A9-0D12-3644-BBEC-6D9D192EB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55908" cy="6858001"/>
          </a:xfrm>
          <a:prstGeom prst="rect">
            <a:avLst/>
          </a:prstGeom>
          <a:solidFill>
            <a:schemeClr val="bg1">
              <a:alpha val="85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457200"/>
            <a:endParaRPr sz="2600" cap="all" dirty="0">
              <a:solidFill>
                <a:srgbClr val="FFFFFF"/>
              </a:solidFill>
              <a:sym typeface="Avenir Nex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2F7B7-ECFC-8F33-E395-D964ECF21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1247140"/>
            <a:ext cx="3742107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/>
              <a:t>Thanks for your attention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909" y="1375495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5908" y="0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09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509D00-5B36-4BB8-1078-5677AD8DF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469" y="1247140"/>
            <a:ext cx="3608208" cy="34508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/>
              <a:t>Questions?</a:t>
            </a:r>
          </a:p>
        </p:txBody>
      </p:sp>
      <p:pic>
        <p:nvPicPr>
          <p:cNvPr id="36" name="Picture 35" descr="3D black question marks with one yellow question mark">
            <a:extLst>
              <a:ext uri="{FF2B5EF4-FFF2-40B4-BE49-F238E27FC236}">
                <a16:creationId xmlns:a16="http://schemas.microsoft.com/office/drawing/2014/main" id="{4B8AC7CB-8A6D-1B5D-DFA4-54ADA38CC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34" r="18981" b="1"/>
          <a:stretch/>
        </p:blipFill>
        <p:spPr>
          <a:xfrm>
            <a:off x="4735487" y="10"/>
            <a:ext cx="7456513" cy="685799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93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475D-FFB4-4111-7BC1-CFC0E07A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Kind of Jigsaw Puzzles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60B-CCB6-C1B6-9E65-FD8B462B2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Real World Puzzles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8124E-F99B-F656-6ACA-CC79D21B7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Digital Puzzles</a:t>
            </a:r>
            <a:endParaRPr lang="it-IT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4EA0FF-AF41-175F-C46B-3E43F554637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9" b="89803" l="6292" r="91672">
                        <a14:foregroundMark x1="20173" y1="81574" x2="7156" y2="84794"/>
                        <a14:foregroundMark x1="7156" y1="84794" x2="6354" y2="37209"/>
                        <a14:foregroundMark x1="6354" y1="37209" x2="20543" y2="12701"/>
                        <a14:foregroundMark x1="20543" y1="12701" x2="32079" y2="12701"/>
                        <a14:foregroundMark x1="32079" y1="12701" x2="41888" y2="27013"/>
                        <a14:foregroundMark x1="41888" y1="27013" x2="41888" y2="27013"/>
                        <a14:foregroundMark x1="30105" y1="85868" x2="33621" y2="86941"/>
                        <a14:foregroundMark x1="55706" y1="72093" x2="55336" y2="34705"/>
                        <a14:foregroundMark x1="55336" y1="34705" x2="63664" y2="9123"/>
                        <a14:foregroundMark x1="63664" y1="9123" x2="87539" y2="11449"/>
                        <a14:foregroundMark x1="87539" y1="11449" x2="91487" y2="43470"/>
                        <a14:foregroundMark x1="91487" y1="43470" x2="91672" y2="77460"/>
                        <a14:foregroundMark x1="91672" y1="77460" x2="65515" y2="85510"/>
                        <a14:foregroundMark x1="65515" y1="85510" x2="55336" y2="69052"/>
                        <a14:foregroundMark x1="55336" y1="31127" x2="63356" y2="9839"/>
                        <a14:foregroundMark x1="63356" y1="9839" x2="63788" y2="10197"/>
                        <a14:foregroundMark x1="56570" y1="23792" x2="59901" y2="17889"/>
                        <a14:foregroundMark x1="55583" y1="17889" x2="57557" y2="15027"/>
                        <a14:foregroundMark x1="6971" y1="32737" x2="6539" y2="31485"/>
                        <a14:foregroundMark x1="6539" y1="17352" x2="7958" y2="11270"/>
                        <a14:foregroundMark x1="10672" y1="11270" x2="10672" y2="11270"/>
                        <a14:foregroundMark x1="10672" y1="11270" x2="11536" y2="11270"/>
                        <a14:foregroundMark x1="14497" y1="10555" x2="19062" y2="11449"/>
                        <a14:foregroundMark x1="19432" y1="11270" x2="15423" y2="10376"/>
                        <a14:foregroundMark x1="15423" y1="10376" x2="15423" y2="10376"/>
                        <a14:foregroundMark x1="15423" y1="10376" x2="17767" y2="10018"/>
                        <a14:foregroundMark x1="21407" y1="10555" x2="27144" y2="10197"/>
                        <a14:foregroundMark x1="28563" y1="10197" x2="31339" y2="10197"/>
                      </a14:backgroundRemoval>
                    </a14:imgEffect>
                  </a14:imgLayer>
                </a14:imgProps>
              </a:ext>
            </a:extLst>
          </a:blip>
          <a:srcRect r="54690"/>
          <a:stretch/>
        </p:blipFill>
        <p:spPr>
          <a:xfrm>
            <a:off x="6351983" y="3068459"/>
            <a:ext cx="3117025" cy="2372308"/>
          </a:xfrm>
        </p:spPr>
      </p:pic>
      <p:pic>
        <p:nvPicPr>
          <p:cNvPr id="2050" name="Picture 2" descr="6 Surprising Benefits Of Jigsaw Puzzles | Love Paper">
            <a:extLst>
              <a:ext uri="{FF2B5EF4-FFF2-40B4-BE49-F238E27FC236}">
                <a16:creationId xmlns:a16="http://schemas.microsoft.com/office/drawing/2014/main" id="{8A89EB39-DA83-DA83-B24F-38928BE96C35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3261135"/>
            <a:ext cx="4425950" cy="2610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5AEC5562-176B-7BDE-DE8A-8A8565C2C3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39" b="89803" l="6292" r="91672">
                        <a14:foregroundMark x1="20173" y1="81574" x2="7156" y2="84794"/>
                        <a14:foregroundMark x1="7156" y1="84794" x2="6354" y2="37209"/>
                        <a14:foregroundMark x1="6354" y1="37209" x2="20543" y2="12701"/>
                        <a14:foregroundMark x1="20543" y1="12701" x2="32079" y2="12701"/>
                        <a14:foregroundMark x1="32079" y1="12701" x2="41888" y2="27013"/>
                        <a14:foregroundMark x1="41888" y1="27013" x2="41888" y2="27013"/>
                        <a14:foregroundMark x1="30105" y1="85868" x2="33621" y2="86941"/>
                        <a14:foregroundMark x1="55706" y1="72093" x2="55336" y2="34705"/>
                        <a14:foregroundMark x1="55336" y1="34705" x2="63664" y2="9123"/>
                        <a14:foregroundMark x1="63664" y1="9123" x2="87539" y2="11449"/>
                        <a14:foregroundMark x1="87539" y1="11449" x2="91487" y2="43470"/>
                        <a14:foregroundMark x1="91487" y1="43470" x2="91672" y2="77460"/>
                        <a14:foregroundMark x1="91672" y1="77460" x2="65515" y2="85510"/>
                        <a14:foregroundMark x1="65515" y1="85510" x2="55336" y2="69052"/>
                        <a14:foregroundMark x1="55336" y1="31127" x2="63356" y2="9839"/>
                        <a14:foregroundMark x1="63356" y1="9839" x2="63788" y2="10197"/>
                        <a14:foregroundMark x1="56570" y1="23792" x2="59901" y2="17889"/>
                        <a14:foregroundMark x1="55583" y1="17889" x2="57557" y2="15027"/>
                        <a14:foregroundMark x1="6971" y1="32737" x2="6539" y2="31485"/>
                        <a14:foregroundMark x1="6539" y1="17352" x2="7958" y2="11270"/>
                        <a14:foregroundMark x1="10672" y1="11270" x2="10672" y2="11270"/>
                        <a14:foregroundMark x1="10672" y1="11270" x2="11536" y2="11270"/>
                        <a14:foregroundMark x1="14497" y1="10555" x2="19062" y2="11449"/>
                        <a14:foregroundMark x1="19432" y1="11270" x2="15423" y2="10376"/>
                        <a14:foregroundMark x1="15423" y1="10376" x2="15423" y2="10376"/>
                        <a14:foregroundMark x1="15423" y1="10376" x2="17767" y2="10018"/>
                        <a14:foregroundMark x1="21407" y1="10555" x2="27144" y2="10197"/>
                        <a14:foregroundMark x1="28563" y1="10197" x2="31339" y2="10197"/>
                      </a14:backgroundRemoval>
                    </a14:imgEffect>
                  </a14:imgLayer>
                </a14:imgProps>
              </a:ext>
            </a:extLst>
          </a:blip>
          <a:srcRect l="50569"/>
          <a:stretch/>
        </p:blipFill>
        <p:spPr>
          <a:xfrm>
            <a:off x="8566777" y="3901403"/>
            <a:ext cx="3441924" cy="24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905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4475D-FFB4-4111-7BC1-CFC0E07A9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but Different</a:t>
            </a:r>
            <a:endParaRPr lang="it-IT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C360B-CCB6-C1B6-9E65-FD8B462B29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Inaccurate Representation</a:t>
            </a:r>
            <a:endParaRPr lang="it-IT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D8124E-F99B-F656-6ACA-CC79D21B76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Pixel Perfect Representation</a:t>
            </a:r>
            <a:endParaRPr lang="it-IT" dirty="0"/>
          </a:p>
        </p:txBody>
      </p:sp>
      <p:pic>
        <p:nvPicPr>
          <p:cNvPr id="12" name="Content Placeholder 11" descr="A piece of blue material&#10;&#10;Description automatically generated">
            <a:extLst>
              <a:ext uri="{FF2B5EF4-FFF2-40B4-BE49-F238E27FC236}">
                <a16:creationId xmlns:a16="http://schemas.microsoft.com/office/drawing/2014/main" id="{858A99FF-7BFF-8442-E395-B2EC43B429F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056" y="3429000"/>
            <a:ext cx="4202109" cy="2828961"/>
          </a:xfrm>
        </p:spPr>
      </p:pic>
      <p:pic>
        <p:nvPicPr>
          <p:cNvPr id="13" name="Content Placeholder 7">
            <a:extLst>
              <a:ext uri="{FF2B5EF4-FFF2-40B4-BE49-F238E27FC236}">
                <a16:creationId xmlns:a16="http://schemas.microsoft.com/office/drawing/2014/main" id="{AF899E5C-5A96-C018-A682-F7046260D63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9" b="89803" l="6292" r="91672">
                        <a14:foregroundMark x1="20173" y1="81574" x2="7156" y2="84794"/>
                        <a14:foregroundMark x1="7156" y1="84794" x2="6354" y2="37209"/>
                        <a14:foregroundMark x1="6354" y1="37209" x2="20543" y2="12701"/>
                        <a14:foregroundMark x1="20543" y1="12701" x2="32079" y2="12701"/>
                        <a14:foregroundMark x1="32079" y1="12701" x2="41888" y2="27013"/>
                        <a14:foregroundMark x1="41888" y1="27013" x2="41888" y2="27013"/>
                        <a14:foregroundMark x1="30105" y1="85868" x2="33621" y2="86941"/>
                        <a14:foregroundMark x1="55706" y1="72093" x2="55336" y2="34705"/>
                        <a14:foregroundMark x1="55336" y1="34705" x2="63664" y2="9123"/>
                        <a14:foregroundMark x1="63664" y1="9123" x2="87539" y2="11449"/>
                        <a14:foregroundMark x1="87539" y1="11449" x2="91487" y2="43470"/>
                        <a14:foregroundMark x1="91487" y1="43470" x2="91672" y2="77460"/>
                        <a14:foregroundMark x1="91672" y1="77460" x2="65515" y2="85510"/>
                        <a14:foregroundMark x1="65515" y1="85510" x2="55336" y2="69052"/>
                        <a14:foregroundMark x1="55336" y1="31127" x2="63356" y2="9839"/>
                        <a14:foregroundMark x1="63356" y1="9839" x2="63788" y2="10197"/>
                        <a14:foregroundMark x1="56570" y1="23792" x2="59901" y2="17889"/>
                        <a14:foregroundMark x1="55583" y1="17889" x2="57557" y2="15027"/>
                        <a14:foregroundMark x1="6971" y1="32737" x2="6539" y2="31485"/>
                        <a14:foregroundMark x1="6539" y1="17352" x2="7958" y2="11270"/>
                        <a14:foregroundMark x1="10672" y1="11270" x2="10672" y2="11270"/>
                        <a14:foregroundMark x1="10672" y1="11270" x2="11536" y2="11270"/>
                        <a14:foregroundMark x1="14497" y1="10555" x2="19062" y2="11449"/>
                        <a14:foregroundMark x1="19432" y1="11270" x2="15423" y2="10376"/>
                        <a14:foregroundMark x1="15423" y1="10376" x2="15423" y2="10376"/>
                        <a14:foregroundMark x1="15423" y1="10376" x2="17767" y2="10018"/>
                        <a14:foregroundMark x1="21407" y1="10555" x2="27144" y2="10197"/>
                        <a14:foregroundMark x1="28563" y1="10197" x2="31339" y2="10197"/>
                      </a14:backgroundRemoval>
                    </a14:imgEffect>
                  </a14:imgLayer>
                </a14:imgProps>
              </a:ext>
            </a:extLst>
          </a:blip>
          <a:srcRect l="50569"/>
          <a:stretch/>
        </p:blipFill>
        <p:spPr>
          <a:xfrm>
            <a:off x="6686550" y="2994016"/>
            <a:ext cx="2751126" cy="1919287"/>
          </a:xfrm>
          <a:prstGeom prst="rect">
            <a:avLst/>
          </a:prstGeom>
        </p:spPr>
      </p:pic>
      <p:pic>
        <p:nvPicPr>
          <p:cNvPr id="14" name="Content Placeholder 7">
            <a:extLst>
              <a:ext uri="{FF2B5EF4-FFF2-40B4-BE49-F238E27FC236}">
                <a16:creationId xmlns:a16="http://schemas.microsoft.com/office/drawing/2014/main" id="{F7A28A6A-7306-E226-0AC2-25A1777E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39" b="89803" l="6292" r="91672">
                        <a14:foregroundMark x1="20173" y1="81574" x2="7156" y2="84794"/>
                        <a14:foregroundMark x1="7156" y1="84794" x2="6354" y2="37209"/>
                        <a14:foregroundMark x1="6354" y1="37209" x2="20543" y2="12701"/>
                        <a14:foregroundMark x1="20543" y1="12701" x2="32079" y2="12701"/>
                        <a14:foregroundMark x1="32079" y1="12701" x2="41888" y2="27013"/>
                        <a14:foregroundMark x1="41888" y1="27013" x2="41888" y2="27013"/>
                        <a14:foregroundMark x1="30105" y1="85868" x2="33621" y2="86941"/>
                        <a14:foregroundMark x1="55706" y1="72093" x2="55336" y2="34705"/>
                        <a14:foregroundMark x1="55336" y1="34705" x2="63664" y2="9123"/>
                        <a14:foregroundMark x1="63664" y1="9123" x2="87539" y2="11449"/>
                        <a14:foregroundMark x1="87539" y1="11449" x2="91487" y2="43470"/>
                        <a14:foregroundMark x1="91487" y1="43470" x2="91672" y2="77460"/>
                        <a14:foregroundMark x1="91672" y1="77460" x2="65515" y2="85510"/>
                        <a14:foregroundMark x1="65515" y1="85510" x2="55336" y2="69052"/>
                        <a14:foregroundMark x1="55336" y1="31127" x2="63356" y2="9839"/>
                        <a14:foregroundMark x1="63356" y1="9839" x2="63788" y2="10197"/>
                        <a14:foregroundMark x1="56570" y1="23792" x2="59901" y2="17889"/>
                        <a14:foregroundMark x1="55583" y1="17889" x2="57557" y2="15027"/>
                        <a14:foregroundMark x1="6971" y1="32737" x2="6539" y2="31485"/>
                        <a14:foregroundMark x1="6539" y1="17352" x2="7958" y2="11270"/>
                        <a14:foregroundMark x1="10672" y1="11270" x2="10672" y2="11270"/>
                        <a14:foregroundMark x1="10672" y1="11270" x2="11536" y2="11270"/>
                        <a14:foregroundMark x1="14497" y1="10555" x2="19062" y2="11449"/>
                        <a14:foregroundMark x1="19432" y1="11270" x2="15423" y2="10376"/>
                        <a14:foregroundMark x1="15423" y1="10376" x2="15423" y2="10376"/>
                        <a14:foregroundMark x1="15423" y1="10376" x2="17767" y2="10018"/>
                        <a14:foregroundMark x1="21407" y1="10555" x2="27144" y2="10197"/>
                        <a14:foregroundMark x1="28563" y1="10197" x2="31339" y2="10197"/>
                      </a14:backgroundRemoval>
                    </a14:imgEffect>
                  </a14:imgLayer>
                </a14:imgProps>
              </a:ext>
            </a:extLst>
          </a:blip>
          <a:srcRect l="64476" t="42075" r="32647" b="51666"/>
          <a:stretch/>
        </p:blipFill>
        <p:spPr>
          <a:xfrm>
            <a:off x="8329218" y="4114122"/>
            <a:ext cx="1969042" cy="1477004"/>
          </a:xfrm>
          <a:prstGeom prst="ellipse">
            <a:avLst/>
          </a:prstGeom>
          <a:ln w="63500" cap="rnd">
            <a:solidFill>
              <a:srgbClr val="FF00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35E212E-E1D6-9B64-3A99-28827B2B13FC}"/>
              </a:ext>
            </a:extLst>
          </p:cNvPr>
          <p:cNvCxnSpPr>
            <a:cxnSpLocks/>
            <a:stCxn id="14" idx="1"/>
          </p:cNvCxnSpPr>
          <p:nvPr/>
        </p:nvCxnSpPr>
        <p:spPr>
          <a:xfrm flipH="1" flipV="1">
            <a:off x="7655607" y="3904869"/>
            <a:ext cx="961971" cy="425555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733AAA2D-D952-F283-1C2A-6DA4010E7BF2}"/>
              </a:ext>
            </a:extLst>
          </p:cNvPr>
          <p:cNvSpPr/>
          <p:nvPr/>
        </p:nvSpPr>
        <p:spPr>
          <a:xfrm>
            <a:off x="7462836" y="3778831"/>
            <a:ext cx="192771" cy="15926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36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5A1245-417D-8926-E46C-08EE9DB85F4D}"/>
              </a:ext>
            </a:extLst>
          </p:cNvPr>
          <p:cNvSpPr/>
          <p:nvPr/>
        </p:nvSpPr>
        <p:spPr>
          <a:xfrm>
            <a:off x="1514856" y="3858464"/>
            <a:ext cx="1664208" cy="1411142"/>
          </a:xfrm>
          <a:prstGeom prst="ellipse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5058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7D97D42-A01D-BC41-A1DE-4E2766A4E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258F36-452C-D64A-A553-BEE4EAFE4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54ED93-D1FB-710C-8EC4-04D56413DB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039" y="1247775"/>
            <a:ext cx="3856418" cy="1769745"/>
          </a:xfrm>
        </p:spPr>
        <p:txBody>
          <a:bodyPr>
            <a:normAutofit/>
          </a:bodyPr>
          <a:lstStyle/>
          <a:p>
            <a:r>
              <a:rPr lang="en-US" sz="5100" dirty="0"/>
              <a:t>The Objectives</a:t>
            </a:r>
            <a:endParaRPr lang="it-IT" sz="51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F9C49A-800B-2402-E5F2-8F4937DB2C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060" y="3291840"/>
            <a:ext cx="8915940" cy="3267075"/>
          </a:xfrm>
        </p:spPr>
        <p:txBody>
          <a:bodyPr>
            <a:noAutofit/>
          </a:bodyPr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 What is the </a:t>
            </a:r>
            <a:r>
              <a:rPr lang="en-US" sz="2800" b="1" dirty="0"/>
              <a:t>difference </a:t>
            </a:r>
            <a:r>
              <a:rPr lang="en-US" sz="2800" dirty="0"/>
              <a:t>in execution </a:t>
            </a:r>
            <a:r>
              <a:rPr lang="en-US" sz="2800" b="1" dirty="0"/>
              <a:t>time </a:t>
            </a:r>
            <a:r>
              <a:rPr lang="en-US" sz="2800" dirty="0"/>
              <a:t>between digital and real-world puzzles? 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What are the </a:t>
            </a:r>
            <a:r>
              <a:rPr lang="en-US" sz="2800" b="1" dirty="0"/>
              <a:t>challenges </a:t>
            </a:r>
            <a:r>
              <a:rPr lang="en-US" sz="2800" dirty="0"/>
              <a:t>to use the current state of the art algorithms developed for digital puzzles in the real-world, and how can we overcome them?</a:t>
            </a:r>
            <a:endParaRPr lang="it-IT" sz="2800" dirty="0"/>
          </a:p>
        </p:txBody>
      </p:sp>
      <p:pic>
        <p:nvPicPr>
          <p:cNvPr id="7" name="Graphic 6" descr="Bullseye">
            <a:extLst>
              <a:ext uri="{FF2B5EF4-FFF2-40B4-BE49-F238E27FC236}">
                <a16:creationId xmlns:a16="http://schemas.microsoft.com/office/drawing/2014/main" id="{05F549F3-C4B7-EEA8-FB20-858833E60E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11897" y="317965"/>
            <a:ext cx="2478023" cy="247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00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868C70C-E5C4-CD47-888C-FCB3373B6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C00C00-7437-7145-3185-B0A2A0023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151" y="455362"/>
            <a:ext cx="6881728" cy="1550419"/>
          </a:xfrm>
        </p:spPr>
        <p:txBody>
          <a:bodyPr>
            <a:normAutofit/>
          </a:bodyPr>
          <a:lstStyle/>
          <a:p>
            <a:r>
              <a:rPr lang="en-US" dirty="0"/>
              <a:t>Algorithm Structure</a:t>
            </a:r>
            <a:endParaRPr lang="it-IT" dirty="0"/>
          </a:p>
        </p:txBody>
      </p:sp>
      <p:graphicFrame>
        <p:nvGraphicFramePr>
          <p:cNvPr id="24" name="Content Placeholder 2">
            <a:extLst>
              <a:ext uri="{FF2B5EF4-FFF2-40B4-BE49-F238E27FC236}">
                <a16:creationId xmlns:a16="http://schemas.microsoft.com/office/drawing/2014/main" id="{9607699B-7325-23BE-7632-2A71A2C4067F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65151" y="2160016"/>
          <a:ext cx="6881728" cy="39261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Illuminated technology network on a dark background">
            <a:extLst>
              <a:ext uri="{FF2B5EF4-FFF2-40B4-BE49-F238E27FC236}">
                <a16:creationId xmlns:a16="http://schemas.microsoft.com/office/drawing/2014/main" id="{4CDA3A95-E42A-F779-C4F0-3A6F87C7D11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469" r="35301"/>
          <a:stretch/>
        </p:blipFill>
        <p:spPr>
          <a:xfrm>
            <a:off x="8018632" y="10"/>
            <a:ext cx="4173368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8C68F39-5E8A-844C-A8FD-394F253C1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C583CEB-AC2B-2640-94F6-5958E6BC5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18632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92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398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98591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C4D4-EE95-7590-E491-8E6F620D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105" y="1704177"/>
            <a:ext cx="4480053" cy="34496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6000" dirty="0"/>
              <a:t>The Splitter</a:t>
            </a:r>
          </a:p>
        </p:txBody>
      </p:sp>
      <p:pic>
        <p:nvPicPr>
          <p:cNvPr id="4" name="Picture 3" descr="A white puzzle piece on a black background&#10;&#10;Description automatically generated">
            <a:extLst>
              <a:ext uri="{FF2B5EF4-FFF2-40B4-BE49-F238E27FC236}">
                <a16:creationId xmlns:a16="http://schemas.microsoft.com/office/drawing/2014/main" id="{08B48BBD-4BFD-EC26-98DB-44977F3459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320" y="492485"/>
            <a:ext cx="4655031" cy="58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844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95953" y="1375495"/>
            <a:ext cx="1133856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1146" y="1"/>
            <a:ext cx="566928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83C4D4-EE95-7590-E491-8E6F620D6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3344" y="980440"/>
            <a:ext cx="3609982" cy="14960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The</a:t>
            </a:r>
            <a:br>
              <a:rPr lang="en-US" dirty="0"/>
            </a:br>
            <a:r>
              <a:rPr lang="en-US" dirty="0"/>
              <a:t>Comparator</a:t>
            </a:r>
          </a:p>
        </p:txBody>
      </p:sp>
      <p:pic>
        <p:nvPicPr>
          <p:cNvPr id="5" name="Picture 4" descr="A blue and red lines in a black background&#10;&#10;Description automatically generated">
            <a:extLst>
              <a:ext uri="{FF2B5EF4-FFF2-40B4-BE49-F238E27FC236}">
                <a16:creationId xmlns:a16="http://schemas.microsoft.com/office/drawing/2014/main" id="{63BE6189-FAFF-B6D3-E6F2-26A4139DE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4" b="37283"/>
          <a:stretch/>
        </p:blipFill>
        <p:spPr>
          <a:xfrm rot="16200000">
            <a:off x="6143626" y="2028821"/>
            <a:ext cx="6858002" cy="2800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A7E6E-DCFF-F8D0-2B0E-D56850C32AC8}"/>
                  </a:ext>
                </a:extLst>
              </p:cNvPr>
              <p:cNvSpPr txBox="1"/>
              <p:nvPr/>
            </p:nvSpPr>
            <p:spPr>
              <a:xfrm>
                <a:off x="547701" y="3851992"/>
                <a:ext cx="5153025" cy="18512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core</m:t>
                      </m:r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1∩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2)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1∪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2)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∈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</m:oMath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𝑆𝑐𝑜𝑟𝑒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28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4AA7E6E-DCFF-F8D0-2B0E-D56850C32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01" y="3851992"/>
                <a:ext cx="5153025" cy="185121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5154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2D03A0B2-4A2F-D846-A5E6-FB7CB9A03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F573F1D-73A7-FB41-BCAD-FC9AA7DEF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5B0F748-7FA7-4DDF-89A3-7F1D8EE1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903E872-C07A-4030-B584-D321D40C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95DAE5-596F-78C5-4FD8-462507313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9655" y="120520"/>
            <a:ext cx="9677833" cy="11344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800" dirty="0"/>
              <a:t>The Solver</a:t>
            </a:r>
          </a:p>
        </p:txBody>
      </p:sp>
      <p:pic>
        <p:nvPicPr>
          <p:cNvPr id="4" name="Picture 3" descr="A puzzle pieces in different colors">
            <a:extLst>
              <a:ext uri="{FF2B5EF4-FFF2-40B4-BE49-F238E27FC236}">
                <a16:creationId xmlns:a16="http://schemas.microsoft.com/office/drawing/2014/main" id="{FF9855E7-F634-9A82-BBE8-B81E0CF33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4885" y="2282775"/>
            <a:ext cx="4063108" cy="3626323"/>
          </a:xfrm>
          <a:prstGeom prst="rect">
            <a:avLst/>
          </a:prstGeom>
        </p:spPr>
      </p:pic>
      <p:pic>
        <p:nvPicPr>
          <p:cNvPr id="6" name="Picture 5" descr="A puzzle pieces with numbers and a square&#10;&#10;Description automatically generated">
            <a:extLst>
              <a:ext uri="{FF2B5EF4-FFF2-40B4-BE49-F238E27FC236}">
                <a16:creationId xmlns:a16="http://schemas.microsoft.com/office/drawing/2014/main" id="{2015E58C-7B26-3DFA-2F63-FE8394B98C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56" y="2243324"/>
            <a:ext cx="3499403" cy="3626323"/>
          </a:xfrm>
          <a:prstGeom prst="rect">
            <a:avLst/>
          </a:prstGeom>
        </p:spPr>
      </p:pic>
      <p:pic>
        <p:nvPicPr>
          <p:cNvPr id="3" name="Picture 2" descr="A close-up of a puzzle&#10;&#10;Description automatically generated">
            <a:extLst>
              <a:ext uri="{FF2B5EF4-FFF2-40B4-BE49-F238E27FC236}">
                <a16:creationId xmlns:a16="http://schemas.microsoft.com/office/drawing/2014/main" id="{F27C904E-328C-C1AD-CE82-1762E81073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313" y="2243324"/>
            <a:ext cx="3372512" cy="366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00624"/>
      </p:ext>
    </p:extLst>
  </p:cSld>
  <p:clrMapOvr>
    <a:masterClrMapping/>
  </p:clrMapOvr>
</p:sld>
</file>

<file path=ppt/theme/theme1.xml><?xml version="1.0" encoding="utf-8"?>
<a:theme xmlns:a="http://schemas.openxmlformats.org/drawingml/2006/main" name="InterweaveVTI">
  <a:themeElements>
    <a:clrScheme name="AnalogousFromRegularSeedLeftStep">
      <a:dk1>
        <a:srgbClr val="000000"/>
      </a:dk1>
      <a:lt1>
        <a:srgbClr val="FFFFFF"/>
      </a:lt1>
      <a:dk2>
        <a:srgbClr val="1C2F31"/>
      </a:dk2>
      <a:lt2>
        <a:srgbClr val="F0F3F2"/>
      </a:lt2>
      <a:accent1>
        <a:srgbClr val="DB357E"/>
      </a:accent1>
      <a:accent2>
        <a:srgbClr val="C923B2"/>
      </a:accent2>
      <a:accent3>
        <a:srgbClr val="AD35DB"/>
      </a:accent3>
      <a:accent4>
        <a:srgbClr val="6637CE"/>
      </a:accent4>
      <a:accent5>
        <a:srgbClr val="3547DB"/>
      </a:accent5>
      <a:accent6>
        <a:srgbClr val="237AC9"/>
      </a:accent6>
      <a:hlink>
        <a:srgbClr val="349E6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357</TotalTime>
  <Words>337</Words>
  <Application>Microsoft Office PowerPoint</Application>
  <PresentationFormat>Widescreen</PresentationFormat>
  <Paragraphs>131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Avenir Next</vt:lpstr>
      <vt:lpstr>Cambria Math</vt:lpstr>
      <vt:lpstr>Neue Haas Grotesk Text Pro</vt:lpstr>
      <vt:lpstr>InterweaveVTI</vt:lpstr>
      <vt:lpstr>Use Of Jigsaw Puzzle Solving Algorithms In The Real World</vt:lpstr>
      <vt:lpstr>PowerPoint Presentation</vt:lpstr>
      <vt:lpstr>Two Kind of Jigsaw Puzzles</vt:lpstr>
      <vt:lpstr>Same but Different</vt:lpstr>
      <vt:lpstr>The Objectives</vt:lpstr>
      <vt:lpstr>Algorithm Structure</vt:lpstr>
      <vt:lpstr>The Splitter</vt:lpstr>
      <vt:lpstr>The Comparator</vt:lpstr>
      <vt:lpstr>The Solver</vt:lpstr>
      <vt:lpstr>Evaluation</vt:lpstr>
      <vt:lpstr>A digital puzzle to solve</vt:lpstr>
      <vt:lpstr>Execution Time vs Puzzle Size</vt:lpstr>
      <vt:lpstr>Execution Time Consistency</vt:lpstr>
      <vt:lpstr>Execution Time vs Jitter</vt:lpstr>
      <vt:lpstr>Accuracy</vt:lpstr>
      <vt:lpstr>Conclusions</vt:lpstr>
      <vt:lpstr>Applying current State of the Art Algorithm to the Real World</vt:lpstr>
      <vt:lpstr>Improving the Comparator</vt:lpstr>
      <vt:lpstr>Labeling Tool</vt:lpstr>
      <vt:lpstr>Thanks for your attention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Sartore, Luca</dc:creator>
  <cp:lastModifiedBy>Sartore, Luca</cp:lastModifiedBy>
  <cp:revision>5</cp:revision>
  <dcterms:created xsi:type="dcterms:W3CDTF">2024-04-26T13:21:37Z</dcterms:created>
  <dcterms:modified xsi:type="dcterms:W3CDTF">2024-04-28T07:33:40Z</dcterms:modified>
</cp:coreProperties>
</file>